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3" r:id="rId3"/>
    <p:sldId id="265" r:id="rId4"/>
    <p:sldId id="266" r:id="rId5"/>
    <p:sldId id="319" r:id="rId6"/>
    <p:sldId id="318" r:id="rId7"/>
    <p:sldId id="314" r:id="rId8"/>
    <p:sldId id="315" r:id="rId9"/>
    <p:sldId id="268" r:id="rId10"/>
    <p:sldId id="316" r:id="rId11"/>
    <p:sldId id="317" r:id="rId12"/>
    <p:sldId id="30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1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3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79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0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1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33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94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9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75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15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1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83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3DF0-705B-4576-8A87-F86F4C45ADD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3BC94-7DA6-4E4A-A214-BDFC7F0ED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14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areer.cpshs.hcc.edu.tw/files/15-1001-2779,c466-1.php?Lang=zh-t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24936" cy="208823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基隆市南榮國中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108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學年實驗教育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/>
            </a:r>
            <a:b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</a:b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八上多元進路試探課程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/>
            </a:r>
            <a:b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</a:b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外語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群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98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光隆家商</a:t>
            </a:r>
            <a:r>
              <a:rPr lang="en-US" altLang="zh-TW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-</a:t>
            </a:r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應用外語科</a:t>
            </a:r>
            <a:endParaRPr lang="zh-TW" altLang="en-US" sz="4000" dirty="0">
              <a:solidFill>
                <a:srgbClr val="C0504D">
                  <a:lumMod val="50000"/>
                </a:srgbClr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至光隆家商參訪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邀請光隆家商教師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介紹</a:t>
            </a:r>
            <a:r>
              <a:rPr lang="en-US" altLang="zh-TW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校內教師協同教學</a:t>
            </a:r>
            <a:r>
              <a:rPr lang="en-US" altLang="zh-TW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特色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課程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日文組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endParaRPr lang="en-US" altLang="zh-TW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帶領學生體驗日本生活文化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浴衣體驗、日本賀年卡片等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endParaRPr lang="zh-TW" altLang="en-US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8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康寧大學</a:t>
            </a:r>
            <a:r>
              <a:rPr lang="en-US" altLang="zh-TW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-</a:t>
            </a:r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應用外語科</a:t>
            </a:r>
            <a:endParaRPr lang="zh-TW" altLang="en-US" sz="4000" dirty="0">
              <a:solidFill>
                <a:srgbClr val="C0504D">
                  <a:lumMod val="50000"/>
                </a:srgbClr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邀請康寧大學教師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介紹</a:t>
            </a:r>
            <a:r>
              <a:rPr lang="en-US" altLang="zh-TW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校內教師協同教學</a:t>
            </a:r>
            <a:r>
              <a:rPr lang="en-US" altLang="zh-TW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特色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課程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英文組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帶領學生閱讀英文繪本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引導學生實作體驗英文繪本配音課程</a:t>
            </a:r>
            <a:endParaRPr lang="zh-TW" altLang="en-US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1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多元評量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口語</a:t>
            </a:r>
            <a:r>
              <a:rPr lang="zh-TW" altLang="en-US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評量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（上課參與、回饋 </a:t>
            </a:r>
            <a:r>
              <a:rPr lang="zh-TW" altLang="en-US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）</a:t>
            </a:r>
            <a:endParaRPr lang="en-US" altLang="zh-TW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實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作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評量（桌遊、體驗活動參與）</a:t>
            </a:r>
            <a:endParaRPr lang="en-US" altLang="zh-TW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高層次紙筆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測驗（心得、思考自己特質）</a:t>
            </a:r>
            <a:endParaRPr lang="en-US" altLang="zh-TW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en-US" altLang="zh-TW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zh-TW" altLang="en-US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53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八</a:t>
            </a: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上</a:t>
            </a:r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實驗</a:t>
            </a: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教育多元進路探索課程</a:t>
            </a:r>
            <a:r>
              <a:rPr lang="en-US" altLang="zh-TW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/>
            </a:r>
            <a:br>
              <a:rPr lang="en-US" altLang="zh-TW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</a:b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外語職</a:t>
            </a:r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群介紹</a:t>
            </a:r>
            <a:endParaRPr lang="zh-TW" altLang="en-US" dirty="0">
              <a:solidFill>
                <a:srgbClr val="C0504D">
                  <a:lumMod val="50000"/>
                </a:srgbClr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2600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國中</a:t>
            </a:r>
            <a:r>
              <a:rPr lang="zh-TW" altLang="en-US" sz="2600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畢業生適</a:t>
            </a:r>
            <a:r>
              <a:rPr lang="zh-TW" altLang="en-US" sz="2600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性入學宣導網站：</a:t>
            </a:r>
            <a:endParaRPr lang="en-US" altLang="zh-TW" sz="2600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http://</a:t>
            </a:r>
            <a:r>
              <a:rPr lang="en-US" altLang="zh-TW" sz="2600" dirty="0" err="1">
                <a:latin typeface="華康儷中宋" panose="02020509000000000000" pitchFamily="49" charset="-120"/>
                <a:ea typeface="華康儷中宋" panose="02020509000000000000" pitchFamily="49" charset="-120"/>
              </a:rPr>
              <a:t>adapt.k12ea.gov.tw</a:t>
            </a:r>
            <a:r>
              <a:rPr lang="en-US" altLang="zh-TW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/?</a:t>
            </a:r>
            <a:r>
              <a:rPr lang="en-US" altLang="zh-TW" sz="2600" dirty="0" err="1">
                <a:latin typeface="華康儷中宋" panose="02020509000000000000" pitchFamily="49" charset="-120"/>
                <a:ea typeface="華康儷中宋" panose="02020509000000000000" pitchFamily="49" charset="-120"/>
              </a:rPr>
              <a:t>page_id</a:t>
            </a:r>
            <a:r>
              <a:rPr lang="en-US" altLang="zh-TW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=751 </a:t>
            </a:r>
            <a:r>
              <a:rPr lang="zh-TW" altLang="en-US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。</a:t>
            </a:r>
            <a:endParaRPr lang="en-US" altLang="zh-TW" sz="2600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2600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技</a:t>
            </a:r>
            <a:r>
              <a:rPr lang="zh-TW" altLang="en-US" sz="2600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職教育宣導短片</a:t>
            </a:r>
            <a:r>
              <a:rPr lang="zh-TW" altLang="en-US" sz="2600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：</a:t>
            </a:r>
            <a:r>
              <a:rPr lang="zh-TW" altLang="en-US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外語群菁華版</a:t>
            </a:r>
            <a:r>
              <a:rPr lang="en-US" altLang="zh-TW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en-US" altLang="zh-TW" sz="2600" dirty="0" smtClean="0">
                <a:latin typeface="Times New Roman" panose="02020603050405020304" pitchFamily="18" charset="0"/>
                <a:ea typeface="華康儷中宋" panose="02020509000000000000" pitchFamily="49" charset="-120"/>
                <a:cs typeface="Times New Roman" panose="02020603050405020304" pitchFamily="18" charset="0"/>
              </a:rPr>
              <a:t>1’02”</a:t>
            </a:r>
            <a:r>
              <a:rPr lang="en-US" altLang="zh-TW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2600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暖身</a:t>
            </a:r>
            <a:r>
              <a:rPr lang="zh-TW" altLang="en-US" sz="2600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運動：</a:t>
            </a:r>
            <a:r>
              <a:rPr lang="zh-TW" altLang="en-US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改編哆寶桌遊</a:t>
            </a:r>
            <a:r>
              <a:rPr lang="en-US" altLang="zh-TW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-</a:t>
            </a:r>
            <a:r>
              <a:rPr lang="zh-TW" altLang="en-US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認識外語職群</a:t>
            </a:r>
            <a:endParaRPr lang="en-US" altLang="zh-TW" sz="2600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en-US" altLang="zh-TW" sz="2600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en-US" altLang="zh-TW" sz="2600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en-US" altLang="zh-TW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en-US" altLang="zh-TW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76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八</a:t>
            </a: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上</a:t>
            </a:r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實驗</a:t>
            </a: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教育多元進路探索課程</a:t>
            </a:r>
            <a:r>
              <a:rPr lang="en-US" altLang="zh-TW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/>
            </a:r>
            <a:br>
              <a:rPr lang="en-US" altLang="zh-TW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</a:b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外語</a:t>
            </a:r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群介紹</a:t>
            </a:r>
            <a:endParaRPr lang="zh-TW" altLang="en-US" dirty="0">
              <a:solidFill>
                <a:srgbClr val="C0504D">
                  <a:lumMod val="50000"/>
                </a:srgbClr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2600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國中畢業生適性入學宣導網站</a:t>
            </a:r>
            <a:endParaRPr lang="en-US" altLang="zh-TW" sz="2600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http://</a:t>
            </a:r>
            <a:r>
              <a:rPr lang="en-US" altLang="zh-TW" sz="2600" dirty="0" err="1">
                <a:latin typeface="華康儷中宋" panose="02020509000000000000" pitchFamily="49" charset="-120"/>
                <a:ea typeface="華康儷中宋" panose="02020509000000000000" pitchFamily="49" charset="-120"/>
              </a:rPr>
              <a:t>adapt.k12ea.gov.tw</a:t>
            </a:r>
            <a:r>
              <a:rPr lang="en-US" altLang="zh-TW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/?</a:t>
            </a:r>
            <a:r>
              <a:rPr lang="en-US" altLang="zh-TW" sz="2600" dirty="0" err="1">
                <a:latin typeface="華康儷中宋" panose="02020509000000000000" pitchFamily="49" charset="-120"/>
                <a:ea typeface="華康儷中宋" panose="02020509000000000000" pitchFamily="49" charset="-120"/>
              </a:rPr>
              <a:t>page_id</a:t>
            </a:r>
            <a:r>
              <a:rPr lang="en-US" altLang="zh-TW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=751 </a:t>
            </a:r>
            <a:r>
              <a:rPr lang="zh-TW" altLang="en-US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。</a:t>
            </a:r>
            <a:endParaRPr lang="en-US" altLang="zh-TW" sz="2600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2600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技</a:t>
            </a:r>
            <a:r>
              <a:rPr lang="zh-TW" altLang="en-US" sz="2600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職教育宣導短片</a:t>
            </a:r>
            <a:r>
              <a:rPr lang="zh-TW" altLang="en-US" sz="2600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：</a:t>
            </a:r>
            <a:r>
              <a:rPr lang="zh-TW" altLang="en-US" sz="26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認識</a:t>
            </a:r>
            <a:r>
              <a:rPr lang="zh-TW" altLang="en-US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外語群 </a:t>
            </a:r>
            <a:r>
              <a:rPr lang="en-US" altLang="zh-TW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學生、相關工作產業從業人員分享</a:t>
            </a:r>
            <a:r>
              <a:rPr lang="en-US" altLang="zh-TW" sz="2600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endParaRPr lang="en-US" altLang="zh-TW" sz="2600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86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prstClr val="black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外語群</a:t>
            </a:r>
            <a:r>
              <a:rPr lang="zh-TW" altLang="en-US" dirty="0">
                <a:solidFill>
                  <a:prstClr val="black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科</a:t>
            </a:r>
            <a:r>
              <a:rPr lang="zh-TW" altLang="en-US" dirty="0" smtClean="0">
                <a:solidFill>
                  <a:prstClr val="black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外語群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科相應行業別</a:t>
            </a:r>
            <a:endParaRPr lang="en-US" altLang="zh-TW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具備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特質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與國中課程學習領域之相關性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主要學習內容與目標及未來發展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各科別進路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進修升學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8" t="36202" r="20185" b="44586"/>
          <a:stretch/>
        </p:blipFill>
        <p:spPr bwMode="auto">
          <a:xfrm>
            <a:off x="1475656" y="4725144"/>
            <a:ext cx="721622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0" t="17556" r="22555" b="5111"/>
          <a:stretch/>
        </p:blipFill>
        <p:spPr bwMode="auto">
          <a:xfrm>
            <a:off x="2843808" y="188640"/>
            <a:ext cx="597413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矩形圖說文字 4"/>
          <p:cNvSpPr/>
          <p:nvPr/>
        </p:nvSpPr>
        <p:spPr>
          <a:xfrm>
            <a:off x="251520" y="601296"/>
            <a:ext cx="2448272" cy="936104"/>
          </a:xfrm>
          <a:prstGeom prst="wedgeRoundRectCallout">
            <a:avLst>
              <a:gd name="adj1" fmla="val 60554"/>
              <a:gd name="adj2" fmla="val 20851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  <a:cs typeface="+mj-cs"/>
              </a:rPr>
              <a:t>課程架構</a:t>
            </a:r>
            <a:endParaRPr lang="zh-TW" altLang="en-US" sz="4000" dirty="0">
              <a:solidFill>
                <a:srgbClr val="C0504D">
                  <a:lumMod val="50000"/>
                </a:srgbClr>
              </a:solidFill>
              <a:latin typeface="華康儷中宋" panose="02020509000000000000" pitchFamily="49" charset="-120"/>
              <a:ea typeface="華康儷中宋" panose="02020509000000000000" pitchFamily="49" charset="-120"/>
              <a:cs typeface="+mj-cs"/>
            </a:endParaRPr>
          </a:p>
        </p:txBody>
      </p:sp>
      <p:sp>
        <p:nvSpPr>
          <p:cNvPr id="8" name="圓角矩形圖說文字 7"/>
          <p:cNvSpPr/>
          <p:nvPr/>
        </p:nvSpPr>
        <p:spPr>
          <a:xfrm>
            <a:off x="318776" y="2708920"/>
            <a:ext cx="2448272" cy="1512168"/>
          </a:xfrm>
          <a:prstGeom prst="wedgeRoundRectCallout">
            <a:avLst>
              <a:gd name="adj1" fmla="val 47274"/>
              <a:gd name="adj2" fmla="val 92691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  <a:cs typeface="+mj-cs"/>
              </a:rPr>
              <a:t>四技二專升學考試</a:t>
            </a:r>
            <a:endParaRPr lang="zh-TW" altLang="en-US" sz="4000" dirty="0">
              <a:solidFill>
                <a:srgbClr val="C0504D">
                  <a:lumMod val="50000"/>
                </a:srgbClr>
              </a:solidFill>
              <a:latin typeface="華康儷中宋" panose="02020509000000000000" pitchFamily="49" charset="-120"/>
              <a:ea typeface="華康儷中宋" panose="020205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98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八上實驗教育多元進路探索課程</a:t>
            </a:r>
            <a:r>
              <a:rPr lang="en-US" altLang="zh-TW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/>
            </a:r>
            <a:br>
              <a:rPr lang="en-US" altLang="zh-TW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</a:br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外語群介紹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教育部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生涯輔導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資訊網～科系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介紹：</a:t>
            </a:r>
            <a:r>
              <a:rPr lang="zh-TW" altLang="en-US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外語群</a:t>
            </a:r>
            <a:endParaRPr lang="en-US" altLang="zh-TW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  <a:hlinkClick r:id="rId2"/>
              </a:rPr>
              <a:t>http</a:t>
            </a:r>
            <a:r>
              <a:rPr lang="en-US" altLang="zh-TW" dirty="0">
                <a:latin typeface="華康儷中宋" panose="02020509000000000000" pitchFamily="49" charset="-120"/>
                <a:ea typeface="華康儷中宋" panose="02020509000000000000" pitchFamily="49" charset="-120"/>
                <a:hlinkClick r:id="rId2"/>
              </a:rPr>
              <a:t>://</a:t>
            </a:r>
            <a:r>
              <a:rPr lang="en-US" altLang="zh-TW" dirty="0" err="1">
                <a:latin typeface="華康儷中宋" panose="02020509000000000000" pitchFamily="49" charset="-120"/>
                <a:ea typeface="華康儷中宋" panose="02020509000000000000" pitchFamily="49" charset="-120"/>
                <a:hlinkClick r:id="rId2"/>
              </a:rPr>
              <a:t>career.cpshs.hcc.edu.tw</a:t>
            </a:r>
            <a:r>
              <a:rPr lang="en-US" altLang="zh-TW" dirty="0">
                <a:latin typeface="華康儷中宋" panose="02020509000000000000" pitchFamily="49" charset="-120"/>
                <a:ea typeface="華康儷中宋" panose="02020509000000000000" pitchFamily="49" charset="-120"/>
                <a:hlinkClick r:id="rId2"/>
              </a:rPr>
              <a:t>/files/</a:t>
            </a:r>
            <a:r>
              <a:rPr lang="en-US" altLang="zh-TW" dirty="0" err="1">
                <a:latin typeface="華康儷中宋" panose="02020509000000000000" pitchFamily="49" charset="-120"/>
                <a:ea typeface="華康儷中宋" panose="02020509000000000000" pitchFamily="49" charset="-120"/>
                <a:hlinkClick r:id="rId2"/>
              </a:rPr>
              <a:t>15-1001-2779,c466-1.php?Lang</a:t>
            </a:r>
            <a:r>
              <a:rPr lang="en-US" altLang="zh-TW" dirty="0">
                <a:latin typeface="華康儷中宋" panose="02020509000000000000" pitchFamily="49" charset="-120"/>
                <a:ea typeface="華康儷中宋" panose="02020509000000000000" pitchFamily="49" charset="-120"/>
                <a:hlinkClick r:id="rId2"/>
              </a:rPr>
              <a:t>=</a:t>
            </a:r>
            <a:r>
              <a:rPr lang="en-US" altLang="zh-TW" dirty="0" err="1">
                <a:latin typeface="華康儷中宋" panose="02020509000000000000" pitchFamily="49" charset="-120"/>
                <a:ea typeface="華康儷中宋" panose="02020509000000000000" pitchFamily="49" charset="-120"/>
                <a:hlinkClick r:id="rId2"/>
              </a:rPr>
              <a:t>zh-tw</a:t>
            </a:r>
            <a:endParaRPr lang="en-US" altLang="zh-TW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大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學問：技職職群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簡介～相關證照、科系</a:t>
            </a:r>
            <a:endParaRPr lang="en-US" altLang="zh-TW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http</a:t>
            </a:r>
            <a:r>
              <a:rPr lang="en-US" altLang="zh-TW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://45.33.36.58/</a:t>
            </a:r>
            <a:r>
              <a:rPr lang="en-US" altLang="zh-TW" dirty="0" err="1">
                <a:latin typeface="華康儷中宋" panose="02020509000000000000" pitchFamily="49" charset="-120"/>
                <a:ea typeface="華康儷中宋" panose="02020509000000000000" pitchFamily="49" charset="-120"/>
              </a:rPr>
              <a:t>group?id</a:t>
            </a:r>
            <a:r>
              <a:rPr lang="en-US" altLang="zh-TW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=56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http://45.33.36.58/</a:t>
            </a:r>
            <a:r>
              <a:rPr lang="en-US" altLang="zh-TW" dirty="0" err="1">
                <a:latin typeface="華康儷中宋" panose="02020509000000000000" pitchFamily="49" charset="-120"/>
                <a:ea typeface="華康儷中宋" panose="02020509000000000000" pitchFamily="49" charset="-120"/>
              </a:rPr>
              <a:t>group?id</a:t>
            </a:r>
            <a:r>
              <a:rPr lang="en-US" altLang="zh-TW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=55</a:t>
            </a:r>
            <a:endParaRPr lang="en-US" altLang="zh-TW" dirty="0" smtClean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職涯達人分享</a:t>
            </a:r>
            <a:endParaRPr lang="en-US" altLang="zh-TW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en-US" altLang="zh-TW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989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八</a:t>
            </a: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上</a:t>
            </a:r>
            <a:r>
              <a:rPr lang="zh-TW" altLang="en-US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實驗</a:t>
            </a: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教育多元進路探索課程</a:t>
            </a:r>
            <a:r>
              <a:rPr lang="en-US" altLang="zh-TW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/>
            </a:r>
            <a:br>
              <a:rPr lang="en-US" altLang="zh-TW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</a:br>
            <a:r>
              <a:rPr lang="zh-TW" altLang="en-US" dirty="0" smtClean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外語</a:t>
            </a:r>
            <a:r>
              <a:rPr lang="zh-TW" altLang="en-US" sz="4200" dirty="0" smtClean="0">
                <a:solidFill>
                  <a:srgbClr val="00206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群介紹</a:t>
            </a:r>
            <a:endParaRPr lang="zh-TW" altLang="en-US" sz="4200" dirty="0">
              <a:solidFill>
                <a:srgbClr val="00206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鄰近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高職群科及五專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介紹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：</a:t>
            </a:r>
            <a:endParaRPr lang="en-US" altLang="zh-TW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二信高中應用外語科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英文組、日文組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endParaRPr lang="en-US" altLang="zh-TW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光隆家商應用外語科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日文組 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endParaRPr lang="en-US" altLang="zh-TW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瑞芳高工應用外語科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英文組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endParaRPr lang="en-US" altLang="zh-TW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康寧大學應用外語科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英文組</a:t>
            </a:r>
            <a:r>
              <a:rPr lang="en-US" altLang="zh-TW" dirty="0" smtClean="0"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endParaRPr lang="zh-TW" altLang="en-US" dirty="0"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84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瑞芳高工</a:t>
            </a:r>
            <a:r>
              <a:rPr lang="en-US" altLang="zh-TW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-</a:t>
            </a:r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應用外語科介紹</a:t>
            </a:r>
            <a:endParaRPr lang="zh-TW" altLang="en-US" sz="4000" dirty="0">
              <a:solidFill>
                <a:srgbClr val="C0504D">
                  <a:lumMod val="50000"/>
                </a:srgbClr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邀請瑞芳高工教師介紹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校內教師協同教學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特色課程</a:t>
            </a:r>
            <a:endParaRPr lang="en-US" altLang="zh-TW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邀請分享瑞芳高工應用外語科與新北市黃金博物館合作，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辦理英語青年導覽大使訓練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課程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帶領學生實作體驗英語解說員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23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二信高中</a:t>
            </a:r>
            <a:r>
              <a:rPr lang="en-US" altLang="zh-TW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-</a:t>
            </a:r>
            <a:r>
              <a:rPr lang="zh-TW" altLang="en-US" sz="4000" dirty="0">
                <a:solidFill>
                  <a:srgbClr val="C0504D">
                    <a:lumMod val="50000"/>
                  </a:srgbClr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應用外語科</a:t>
            </a:r>
            <a:endParaRPr lang="zh-TW" altLang="en-US" sz="4000" dirty="0">
              <a:solidFill>
                <a:srgbClr val="C0504D">
                  <a:lumMod val="50000"/>
                </a:srgbClr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邀請二信高中教師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介紹</a:t>
            </a:r>
            <a:r>
              <a:rPr lang="en-US" altLang="zh-TW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校內教師協同教學</a:t>
            </a:r>
            <a:r>
              <a:rPr lang="en-US" altLang="zh-TW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zh-TW" altLang="en-US" dirty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特色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課程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英文組、日文組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endParaRPr lang="en-US" altLang="zh-TW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邀請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分享日本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動漫配音課程</a:t>
            </a:r>
            <a:endParaRPr lang="en-US" altLang="zh-TW" dirty="0" smtClean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帶領學生實作體驗英文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日本</a:t>
            </a:r>
            <a:r>
              <a:rPr lang="en-US" altLang="zh-TW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zh-TW" altLang="en-US" dirty="0" smtClean="0">
                <a:solidFill>
                  <a:srgbClr val="C000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配音課程</a:t>
            </a:r>
            <a:endParaRPr lang="zh-TW" altLang="en-US" dirty="0">
              <a:solidFill>
                <a:srgbClr val="C00000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493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465</Words>
  <Application>Microsoft Office PowerPoint</Application>
  <PresentationFormat>如螢幕大小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基隆市南榮國中108學年實驗教育 八上多元進路試探課程 外語群</vt:lpstr>
      <vt:lpstr>八上實驗教育多元進路探索課程 外語職群介紹</vt:lpstr>
      <vt:lpstr>八上實驗教育多元進路探索課程 外語群介紹</vt:lpstr>
      <vt:lpstr>外語群科介紹</vt:lpstr>
      <vt:lpstr>PowerPoint 簡報</vt:lpstr>
      <vt:lpstr>八上實驗教育多元進路探索課程 外語群介紹</vt:lpstr>
      <vt:lpstr>八上實驗教育多元進路探索課程 外語群介紹</vt:lpstr>
      <vt:lpstr>瑞芳高工-應用外語科介紹</vt:lpstr>
      <vt:lpstr>二信高中-應用外語科</vt:lpstr>
      <vt:lpstr>光隆家商-應用外語科</vt:lpstr>
      <vt:lpstr>康寧大學-應用外語科</vt:lpstr>
      <vt:lpstr>多元評量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基隆市南榮國中108學年實驗教育七上多元進路試探課程 食品群</dc:title>
  <dc:creator>user</dc:creator>
  <cp:lastModifiedBy>user</cp:lastModifiedBy>
  <cp:revision>12</cp:revision>
  <dcterms:created xsi:type="dcterms:W3CDTF">2018-09-03T11:39:58Z</dcterms:created>
  <dcterms:modified xsi:type="dcterms:W3CDTF">2018-10-14T08:14:33Z</dcterms:modified>
</cp:coreProperties>
</file>